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80" r:id="rId5"/>
    <p:sldId id="281" r:id="rId6"/>
    <p:sldId id="279" r:id="rId7"/>
    <p:sldId id="282" r:id="rId8"/>
    <p:sldId id="261" r:id="rId9"/>
    <p:sldId id="283" r:id="rId10"/>
    <p:sldId id="284" r:id="rId11"/>
    <p:sldId id="288" r:id="rId12"/>
    <p:sldId id="287" r:id="rId13"/>
    <p:sldId id="263" r:id="rId14"/>
    <p:sldId id="290" r:id="rId15"/>
    <p:sldId id="289" r:id="rId16"/>
    <p:sldId id="285" r:id="rId17"/>
    <p:sldId id="286" r:id="rId18"/>
    <p:sldId id="266" r:id="rId19"/>
    <p:sldId id="275" r:id="rId20"/>
    <p:sldId id="276" r:id="rId21"/>
    <p:sldId id="277" r:id="rId22"/>
    <p:sldId id="278" r:id="rId23"/>
  </p:sldIdLst>
  <p:sldSz cx="12192000" cy="6858000"/>
  <p:notesSz cx="6858000" cy="9144000"/>
  <p:embeddedFontLst>
    <p:embeddedFont>
      <p:font typeface="Consolas" panose="020B0609020204030204" pitchFamily="49" charset="0"/>
      <p:regular r:id="rId25"/>
      <p:bold r:id="rId26"/>
      <p:italic r:id="rId27"/>
      <p:bold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Roboto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59" autoAdjust="0"/>
    <p:restoredTop sz="94680" autoAdjust="0"/>
  </p:normalViewPr>
  <p:slideViewPr>
    <p:cSldViewPr snapToGrid="0">
      <p:cViewPr varScale="1">
        <p:scale>
          <a:sx n="110" d="100"/>
          <a:sy n="110" d="100"/>
        </p:scale>
        <p:origin x="132" y="360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090233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38" name="Google Shape;13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1397c45a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71397c45a9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71397c45a9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182" name="Google Shape;182;g71397c45a9_0_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5b69e3aa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85b69e3aae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85b69e3aae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6fc67e94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86fc67e940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86fc67e940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28" name="Google Shape;228;g86fc67e940_0_1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85b69e3aae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85b69e3aae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85b69e3aae_0_1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19" name="Google Shape;319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20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" name="Google Shape;329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31" name="Google Shape;331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22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57" name="Google Shape;157;p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57" name="Google Shape;157;p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1397c45a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71397c45a9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71397c45a9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82" name="Google Shape;182;g71397c45a9_0_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1397c45a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71397c45a9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71397c45a9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82" name="Google Shape;182;g71397c45a9_0_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1397c45a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71397c45a9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71397c45a9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82" name="Google Shape;182;g71397c45a9_0_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5b69e3aa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85b69e3aae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85b69e3aae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1397c45a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71397c45a9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71397c45a9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182" name="Google Shape;182;g71397c45a9_0_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ref/jsref_concat_array.asp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0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r>
              <a:rPr lang="en-US"/>
              <a:t>PHP web development </a:t>
            </a:r>
            <a:r>
              <a:rPr lang="en-US" smtClean="0"/>
              <a:t>2020/2021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 dirty="0"/>
          </a:p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 dirty="0"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JavaScript</a:t>
            </a:r>
            <a:endParaRPr sz="7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1" dirty="0" smtClean="0"/>
              <a:t>Arrays</a:t>
            </a:r>
            <a:br>
              <a:rPr lang="en-US" sz="5000" b="0" i="1" dirty="0" smtClean="0"/>
            </a:br>
            <a:r>
              <a:rPr lang="en-US" sz="5000" b="0" i="1" dirty="0" smtClean="0"/>
              <a:t>Objects</a:t>
            </a:r>
            <a:br>
              <a:rPr lang="en-US" sz="5000" b="0" i="1" dirty="0" smtClean="0"/>
            </a:br>
            <a:r>
              <a:rPr lang="en-US" sz="5000" b="0" i="1" dirty="0" smtClean="0"/>
              <a:t>Loops</a:t>
            </a:r>
            <a:endParaRPr dirty="0"/>
          </a:p>
        </p:txBody>
      </p:sp>
      <p:sp>
        <p:nvSpPr>
          <p:cNvPr id="142" name="Google Shape;142;p13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Milena Tomova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Vratsa Software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/>
          <p:nvPr/>
        </p:nvSpPr>
        <p:spPr>
          <a:xfrm>
            <a:off x="4529550" y="1539995"/>
            <a:ext cx="3132900" cy="14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Add/remove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elements from array</a:t>
            </a:r>
            <a:endParaRPr sz="3600" b="1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1311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Add/remove elements from array</a:t>
            </a:r>
            <a:endParaRPr lang="en-US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584803" y="1845714"/>
            <a:ext cx="10961400" cy="2032866"/>
          </a:xfrm>
        </p:spPr>
        <p:txBody>
          <a:bodyPr/>
          <a:lstStyle/>
          <a:p>
            <a:pPr marL="540000" lvl="1" indent="0">
              <a:lnSpc>
                <a:spcPct val="100000"/>
              </a:lnSpc>
              <a:spcBef>
                <a:spcPts val="1417"/>
              </a:spcBef>
              <a:buClr>
                <a:srgbClr val="595959"/>
              </a:buClr>
              <a:buSzPts val="630"/>
              <a:buNone/>
            </a:pP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var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 </a:t>
            </a: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arr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 = [1, 2, 3, 4, 5];</a:t>
            </a:r>
          </a:p>
          <a:p>
            <a:pPr marL="540000" lvl="1" indent="0">
              <a:lnSpc>
                <a:spcPct val="100000"/>
              </a:lnSpc>
              <a:spcBef>
                <a:spcPts val="1417"/>
              </a:spcBef>
              <a:buClr>
                <a:srgbClr val="595959"/>
              </a:buClr>
              <a:buSzPts val="630"/>
              <a:buNone/>
            </a:pP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a</a:t>
            </a: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rr.push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(‘new element’) </a:t>
            </a:r>
          </a:p>
          <a:p>
            <a:pPr marL="540000" lvl="1" indent="0">
              <a:lnSpc>
                <a:spcPct val="100000"/>
              </a:lnSpc>
              <a:spcBef>
                <a:spcPts val="1417"/>
              </a:spcBef>
              <a:buClr>
                <a:srgbClr val="595959"/>
              </a:buClr>
              <a:buSzPts val="630"/>
              <a:buNone/>
            </a:pP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Arial"/>
                <a:sym typeface="Arial"/>
              </a:rPr>
              <a:t>console.log(</a:t>
            </a: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Arial"/>
                <a:sym typeface="Arial"/>
              </a:rPr>
              <a:t>arr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Arial"/>
                <a:sym typeface="Arial"/>
              </a:rPr>
              <a:t>) //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 [1, 2, 3, 4, 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5, ‘new element’]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Текстов контейнер 2"/>
          <p:cNvSpPr txBox="1">
            <a:spLocks/>
          </p:cNvSpPr>
          <p:nvPr/>
        </p:nvSpPr>
        <p:spPr>
          <a:xfrm>
            <a:off x="576090" y="4310120"/>
            <a:ext cx="10961400" cy="2032866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Font typeface="Noto Sans Symbols"/>
              <a:buNone/>
              <a:defRPr sz="2398" b="1" i="0" u="none" strike="noStrike" cap="none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marR="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40000" lvl="1" indent="0">
              <a:lnSpc>
                <a:spcPct val="100000"/>
              </a:lnSpc>
              <a:spcBef>
                <a:spcPts val="1417"/>
              </a:spcBef>
              <a:buClr>
                <a:srgbClr val="595959"/>
              </a:buClr>
              <a:buSzPts val="630"/>
              <a:buFont typeface="Noto Sans Symbols"/>
              <a:buNone/>
            </a:pP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var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 </a:t>
            </a: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arr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 = [1, 2, 3, 4, 5];</a:t>
            </a:r>
          </a:p>
          <a:p>
            <a:pPr marL="540000" lvl="1" indent="0">
              <a:lnSpc>
                <a:spcPct val="100000"/>
              </a:lnSpc>
              <a:spcBef>
                <a:spcPts val="1417"/>
              </a:spcBef>
              <a:buClr>
                <a:srgbClr val="595959"/>
              </a:buClr>
              <a:buSzPts val="630"/>
              <a:buFont typeface="Noto Sans Symbols"/>
              <a:buNone/>
            </a:pP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arr.pop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() </a:t>
            </a:r>
          </a:p>
          <a:p>
            <a:pPr marL="540000" lvl="1" indent="0">
              <a:lnSpc>
                <a:spcPct val="100000"/>
              </a:lnSpc>
              <a:spcBef>
                <a:spcPts val="1417"/>
              </a:spcBef>
              <a:buClr>
                <a:srgbClr val="595959"/>
              </a:buClr>
              <a:buSzPts val="630"/>
              <a:buFont typeface="Noto Sans Symbols"/>
              <a:buNone/>
            </a:pP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Arial"/>
                <a:sym typeface="Arial"/>
              </a:rPr>
              <a:t>console.log(</a:t>
            </a: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Arial"/>
                <a:sym typeface="Arial"/>
              </a:rPr>
              <a:t>arr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Arial"/>
                <a:sym typeface="Arial"/>
              </a:rPr>
              <a:t>) //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 [1, 2, 3, 4]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836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/>
          <p:nvPr/>
        </p:nvSpPr>
        <p:spPr>
          <a:xfrm>
            <a:off x="4529550" y="1539995"/>
            <a:ext cx="3132900" cy="14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Push()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 smtClean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Unshift</a:t>
            </a:r>
            <a:r>
              <a:rPr lang="en-US" sz="3600" b="1" dirty="0" smtClean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()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Elements from array</a:t>
            </a:r>
            <a:endParaRPr sz="3600" b="1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8045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/>
              <a:t>Push() and </a:t>
            </a:r>
            <a:r>
              <a:rPr lang="en-US" sz="3200" dirty="0" err="1" smtClean="0"/>
              <a:t>unshift</a:t>
            </a:r>
            <a:r>
              <a:rPr lang="en-US" sz="3200" dirty="0" smtClean="0"/>
              <a:t>() elements from array</a:t>
            </a:r>
            <a:endParaRPr sz="3200" dirty="0"/>
          </a:p>
        </p:txBody>
      </p:sp>
      <p:sp>
        <p:nvSpPr>
          <p:cNvPr id="199" name="Google Shape;199;p2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5" name="Google Shape;210;p21"/>
          <p:cNvSpPr txBox="1"/>
          <p:nvPr/>
        </p:nvSpPr>
        <p:spPr>
          <a:xfrm>
            <a:off x="644174" y="1328000"/>
            <a:ext cx="10907746" cy="2474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Task1: </a:t>
            </a: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Reverse array elements using </a:t>
            </a:r>
            <a:r>
              <a:rPr lang="en-US" sz="2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push() </a:t>
            </a: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2800" b="1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unshift</a:t>
            </a:r>
            <a:r>
              <a:rPr lang="en-US" sz="2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() </a:t>
            </a: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array methods.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i="1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array – [1, 2, 3, 4, 5, 6]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 array – [6, 5, 4, 3, 2, 1]</a:t>
            </a:r>
            <a:endParaRPr sz="2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/>
          <p:nvPr/>
        </p:nvSpPr>
        <p:spPr>
          <a:xfrm>
            <a:off x="4529550" y="1989575"/>
            <a:ext cx="3132900" cy="14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Declare a variable that will hold an object value</a:t>
            </a:r>
            <a:endParaRPr sz="2800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328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Declare a variable that holds an object value</a:t>
            </a:r>
            <a:endParaRPr lang="en-US" sz="2800" dirty="0"/>
          </a:p>
        </p:txBody>
      </p:sp>
      <p:sp>
        <p:nvSpPr>
          <p:cNvPr id="5" name="Текстов контейнер 2"/>
          <p:cNvSpPr txBox="1">
            <a:spLocks/>
          </p:cNvSpPr>
          <p:nvPr/>
        </p:nvSpPr>
        <p:spPr>
          <a:xfrm>
            <a:off x="576090" y="1826000"/>
            <a:ext cx="10961400" cy="192304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Font typeface="Noto Sans Symbols"/>
              <a:buNone/>
              <a:defRPr sz="2398" b="1" i="0" u="none" strike="noStrike" cap="none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marR="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40000" lvl="1" indent="0">
              <a:lnSpc>
                <a:spcPct val="100000"/>
              </a:lnSpc>
              <a:spcBef>
                <a:spcPts val="1417"/>
              </a:spcBef>
              <a:buClr>
                <a:srgbClr val="595959"/>
              </a:buClr>
              <a:buSzPts val="630"/>
              <a:buFont typeface="Noto Sans Symbols"/>
              <a:buNone/>
            </a:pP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var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 </a:t>
            </a: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myObj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 ={};</a:t>
            </a:r>
          </a:p>
          <a:p>
            <a:pPr marL="540000" lvl="1" indent="0">
              <a:lnSpc>
                <a:spcPct val="100000"/>
              </a:lnSpc>
              <a:spcBef>
                <a:spcPts val="1417"/>
              </a:spcBef>
              <a:buClr>
                <a:srgbClr val="595959"/>
              </a:buClr>
              <a:buSzPts val="630"/>
              <a:buFont typeface="Noto Sans Symbols"/>
              <a:buNone/>
            </a:pP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Arial"/>
                <a:sym typeface="Arial"/>
              </a:rPr>
              <a:t>myObj.name = ‘</a:t>
            </a: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Arial"/>
                <a:sym typeface="Arial"/>
              </a:rPr>
              <a:t>Pesho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Arial"/>
                <a:sym typeface="Arial"/>
              </a:rPr>
              <a:t>’;</a:t>
            </a:r>
          </a:p>
          <a:p>
            <a:pPr marL="540000" lvl="1" indent="0">
              <a:lnSpc>
                <a:spcPct val="100000"/>
              </a:lnSpc>
              <a:spcBef>
                <a:spcPts val="1417"/>
              </a:spcBef>
              <a:buClr>
                <a:srgbClr val="595959"/>
              </a:buClr>
              <a:buSzPts val="630"/>
              <a:buFont typeface="Noto Sans Symbols"/>
              <a:buNone/>
            </a:pP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Arial"/>
                <a:sym typeface="Arial"/>
              </a:rPr>
              <a:t>myObj.age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Arial"/>
                <a:sym typeface="Arial"/>
              </a:rPr>
              <a:t> = 21;</a:t>
            </a:r>
          </a:p>
          <a:p>
            <a:pPr marL="540000" lvl="1" indent="0">
              <a:lnSpc>
                <a:spcPct val="100000"/>
              </a:lnSpc>
              <a:spcBef>
                <a:spcPts val="1417"/>
              </a:spcBef>
              <a:buClr>
                <a:srgbClr val="595959"/>
              </a:buClr>
              <a:buSzPts val="630"/>
              <a:buFont typeface="Noto Sans Symbols"/>
              <a:buNone/>
            </a:pP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Arial"/>
                <a:sym typeface="Arial"/>
              </a:rPr>
              <a:t>myObj.address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Arial"/>
                <a:sym typeface="Arial"/>
              </a:rPr>
              <a:t> = ‘Vratsa’;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Текстов контейнер 2"/>
          <p:cNvSpPr txBox="1">
            <a:spLocks/>
          </p:cNvSpPr>
          <p:nvPr/>
        </p:nvSpPr>
        <p:spPr>
          <a:xfrm>
            <a:off x="576090" y="4399886"/>
            <a:ext cx="10961400" cy="2259994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Font typeface="Noto Sans Symbols"/>
              <a:buNone/>
              <a:defRPr sz="2398" b="1" i="0" u="none" strike="noStrike" cap="none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marR="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40000" lvl="1" indent="0">
              <a:lnSpc>
                <a:spcPct val="100000"/>
              </a:lnSpc>
              <a:spcBef>
                <a:spcPts val="1417"/>
              </a:spcBef>
              <a:buClr>
                <a:srgbClr val="595959"/>
              </a:buClr>
              <a:buSzPts val="630"/>
              <a:buFont typeface="Noto Sans Symbols"/>
              <a:buNone/>
            </a:pP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var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 </a:t>
            </a: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arr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 = { </a:t>
            </a:r>
          </a:p>
          <a:p>
            <a:pPr marL="540000" lvl="1" indent="0">
              <a:lnSpc>
                <a:spcPct val="100000"/>
              </a:lnSpc>
              <a:spcBef>
                <a:spcPts val="1417"/>
              </a:spcBef>
              <a:buClr>
                <a:srgbClr val="595959"/>
              </a:buClr>
              <a:buSzPts val="630"/>
              <a:buFont typeface="Noto Sans Symbols"/>
              <a:buNone/>
            </a:pP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	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	name: “</a:t>
            </a: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Pesho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”,</a:t>
            </a:r>
          </a:p>
          <a:p>
            <a:pPr marL="540000" lvl="1" indent="0">
              <a:lnSpc>
                <a:spcPct val="100000"/>
              </a:lnSpc>
              <a:spcBef>
                <a:spcPts val="1417"/>
              </a:spcBef>
              <a:buClr>
                <a:srgbClr val="595959"/>
              </a:buClr>
              <a:buSzPts val="630"/>
              <a:buFont typeface="Noto Sans Symbols"/>
              <a:buNone/>
            </a:pP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	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	age: 21,</a:t>
            </a:r>
          </a:p>
          <a:p>
            <a:pPr marL="540000" lvl="1" indent="0">
              <a:lnSpc>
                <a:spcPct val="100000"/>
              </a:lnSpc>
              <a:spcBef>
                <a:spcPts val="1417"/>
              </a:spcBef>
              <a:buClr>
                <a:srgbClr val="595959"/>
              </a:buClr>
              <a:buSzPts val="630"/>
              <a:buFont typeface="Noto Sans Symbols"/>
              <a:buNone/>
            </a:pP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	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	address: “Vratsa”</a:t>
            </a:r>
          </a:p>
          <a:p>
            <a:pPr marL="540000" lvl="1" indent="0">
              <a:lnSpc>
                <a:spcPct val="100000"/>
              </a:lnSpc>
              <a:spcBef>
                <a:spcPts val="1417"/>
              </a:spcBef>
              <a:buClr>
                <a:srgbClr val="595959"/>
              </a:buClr>
              <a:buSzPts val="630"/>
              <a:buFont typeface="Noto Sans Symbols"/>
              <a:buNone/>
            </a:pP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	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	}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Google Shape;210;p21"/>
          <p:cNvSpPr txBox="1"/>
          <p:nvPr/>
        </p:nvSpPr>
        <p:spPr>
          <a:xfrm>
            <a:off x="576090" y="1302440"/>
            <a:ext cx="788211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Variant 1</a:t>
            </a: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10;p21"/>
          <p:cNvSpPr txBox="1"/>
          <p:nvPr/>
        </p:nvSpPr>
        <p:spPr>
          <a:xfrm>
            <a:off x="644670" y="3913400"/>
            <a:ext cx="788211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Variant 2</a:t>
            </a: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5522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/>
          <p:nvPr/>
        </p:nvSpPr>
        <p:spPr>
          <a:xfrm>
            <a:off x="4529550" y="1806695"/>
            <a:ext cx="3132900" cy="14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Loop through array elements for, </a:t>
            </a:r>
            <a:r>
              <a:rPr lang="en-US" sz="3600" b="1" dirty="0" err="1" smtClean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for..in</a:t>
            </a:r>
            <a:endParaRPr sz="3600" b="1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7065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/>
              <a:t>Loop through array elements – for, for … in</a:t>
            </a:r>
            <a:endParaRPr sz="3200" dirty="0"/>
          </a:p>
        </p:txBody>
      </p:sp>
      <p:sp>
        <p:nvSpPr>
          <p:cNvPr id="199" name="Google Shape;199;p2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5" name="Google Shape;210;p21"/>
          <p:cNvSpPr txBox="1"/>
          <p:nvPr/>
        </p:nvSpPr>
        <p:spPr>
          <a:xfrm>
            <a:off x="644174" y="1328000"/>
            <a:ext cx="10907746" cy="32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Task2: </a:t>
            </a: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 each array element in the console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i="1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  [1, 2, 3, 4, 5, 6],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2800" i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[1, ‘</a:t>
            </a:r>
            <a:r>
              <a:rPr lang="en-US" sz="2800" i="1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pesho</a:t>
            </a:r>
            <a:r>
              <a:rPr lang="en-US" sz="2800" i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’, ‘</a:t>
            </a:r>
            <a:r>
              <a:rPr lang="en-US" sz="2800" i="1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gosho</a:t>
            </a:r>
            <a:r>
              <a:rPr lang="en-US" sz="2800" i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’, true ]</a:t>
            </a:r>
          </a:p>
          <a:p>
            <a:r>
              <a:rPr lang="en-US" sz="2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2800" i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2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1, 2, 3, </a:t>
            </a:r>
            <a:r>
              <a:rPr lang="en-US" sz="2800" i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5, </a:t>
            </a:r>
            <a:r>
              <a:rPr lang="en-US" sz="2800" i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,]</a:t>
            </a:r>
          </a:p>
          <a:p>
            <a:r>
              <a:rPr lang="en-US" sz="2800" i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{name: ‘</a:t>
            </a:r>
            <a:r>
              <a:rPr lang="en-US" sz="2800" i="1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Pesho</a:t>
            </a:r>
            <a:r>
              <a:rPr lang="en-US" sz="2800" i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’, age: 28, </a:t>
            </a:r>
            <a:r>
              <a:rPr lang="en-US" sz="2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2800" i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address: ‘Vratsa’}</a:t>
            </a:r>
            <a:endParaRPr lang="en-US" sz="2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i="1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3810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"/>
          <p:cNvSpPr txBox="1"/>
          <p:nvPr/>
        </p:nvSpPr>
        <p:spPr>
          <a:xfrm>
            <a:off x="4327050" y="2338875"/>
            <a:ext cx="35379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smtClean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Array methods</a:t>
            </a:r>
            <a:endParaRPr sz="3000" b="1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Array methods</a:t>
            </a:r>
            <a:endParaRPr dirty="0"/>
          </a:p>
        </p:txBody>
      </p:sp>
      <p:sp>
        <p:nvSpPr>
          <p:cNvPr id="311" name="Google Shape;311;p3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312" name="Google Shape;312;p32"/>
          <p:cNvSpPr txBox="1"/>
          <p:nvPr/>
        </p:nvSpPr>
        <p:spPr>
          <a:xfrm>
            <a:off x="505425" y="1575750"/>
            <a:ext cx="111195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32"/>
          <p:cNvSpPr txBox="1"/>
          <p:nvPr/>
        </p:nvSpPr>
        <p:spPr>
          <a:xfrm>
            <a:off x="426125" y="1228800"/>
            <a:ext cx="5024700" cy="52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1800"/>
              </a:spcBef>
            </a:pPr>
            <a:r>
              <a:rPr lang="en-US" sz="1700" b="1" dirty="0" err="1" smtClean="0">
                <a:solidFill>
                  <a:srgbClr val="F2A818"/>
                </a:solidFill>
              </a:rPr>
              <a:t>arr.reverse</a:t>
            </a:r>
            <a:r>
              <a:rPr lang="en-US" sz="1700" b="1" dirty="0" smtClean="0">
                <a:solidFill>
                  <a:srgbClr val="F2A818"/>
                </a:solidFill>
              </a:rPr>
              <a:t>() </a:t>
            </a:r>
            <a:r>
              <a:rPr lang="en-US" sz="1700" dirty="0">
                <a:solidFill>
                  <a:schemeClr val="tx1">
                    <a:lumMod val="75000"/>
                  </a:schemeClr>
                </a:solidFill>
              </a:rPr>
              <a:t>reverses the order of the elements in an array</a:t>
            </a:r>
            <a:r>
              <a:rPr lang="en-US" sz="1700" dirty="0" smtClean="0">
                <a:solidFill>
                  <a:schemeClr val="tx1">
                    <a:lumMod val="75000"/>
                  </a:schemeClr>
                </a:solidFill>
              </a:rPr>
              <a:t>. </a:t>
            </a:r>
            <a:r>
              <a:rPr lang="en-US" sz="1700" b="1" dirty="0">
                <a:solidFill>
                  <a:srgbClr val="FFC000"/>
                </a:solidFill>
              </a:rPr>
              <a:t>Note:</a:t>
            </a:r>
            <a:r>
              <a:rPr lang="en-US" sz="1700" dirty="0">
                <a:solidFill>
                  <a:srgbClr val="FFC000"/>
                </a:solidFill>
              </a:rPr>
              <a:t> 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this method will change the original array.</a:t>
            </a:r>
            <a:endParaRPr sz="1700" dirty="0">
              <a:solidFill>
                <a:schemeClr val="bg2">
                  <a:lumMod val="75000"/>
                </a:schemeClr>
              </a:solidFill>
            </a:endParaRPr>
          </a:p>
          <a:p>
            <a:pPr lvl="0">
              <a:lnSpc>
                <a:spcPct val="115000"/>
              </a:lnSpc>
              <a:spcBef>
                <a:spcPts val="1200"/>
              </a:spcBef>
            </a:pPr>
            <a:r>
              <a:rPr lang="en-US" sz="1700" b="1" dirty="0" err="1">
                <a:solidFill>
                  <a:srgbClr val="F2A818"/>
                </a:solidFill>
              </a:rPr>
              <a:t>arr.join</a:t>
            </a:r>
            <a:r>
              <a:rPr lang="en-US" sz="1700" b="1" dirty="0">
                <a:solidFill>
                  <a:srgbClr val="F2A818"/>
                </a:solidFill>
              </a:rPr>
              <a:t>(separator</a:t>
            </a:r>
            <a:r>
              <a:rPr lang="en-US" sz="1700" b="1" dirty="0" smtClean="0">
                <a:solidFill>
                  <a:srgbClr val="F2A818"/>
                </a:solidFill>
              </a:rPr>
              <a:t>)</a:t>
            </a:r>
            <a:r>
              <a:rPr lang="en-US" sz="1700" b="1" dirty="0" smtClean="0"/>
              <a:t> 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method returns the array as a </a:t>
            </a:r>
            <a:r>
              <a:rPr lang="en-US" sz="1700" dirty="0" smtClean="0">
                <a:solidFill>
                  <a:schemeClr val="bg2">
                    <a:lumMod val="75000"/>
                  </a:schemeClr>
                </a:solidFill>
              </a:rPr>
              <a:t>string. </a:t>
            </a:r>
            <a:r>
              <a:rPr lang="en-US" sz="1700" b="1" dirty="0">
                <a:solidFill>
                  <a:srgbClr val="FFC000"/>
                </a:solidFill>
              </a:rPr>
              <a:t>Note:</a:t>
            </a:r>
            <a:r>
              <a:rPr lang="en-US" sz="1700" dirty="0">
                <a:solidFill>
                  <a:srgbClr val="FFC000"/>
                </a:solidFill>
              </a:rPr>
              <a:t> 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this method will </a:t>
            </a:r>
            <a:r>
              <a:rPr lang="en-US" sz="1700" dirty="0" smtClean="0">
                <a:solidFill>
                  <a:srgbClr val="FFC000"/>
                </a:solidFill>
              </a:rPr>
              <a:t>not </a:t>
            </a:r>
            <a:r>
              <a:rPr lang="en-US" sz="1700" dirty="0" smtClean="0">
                <a:solidFill>
                  <a:schemeClr val="bg2">
                    <a:lumMod val="75000"/>
                  </a:schemeClr>
                </a:solidFill>
              </a:rPr>
              <a:t>change 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the original array.</a:t>
            </a:r>
            <a:endParaRPr lang="en-US" sz="1700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0">
              <a:lnSpc>
                <a:spcPct val="115000"/>
              </a:lnSpc>
              <a:spcBef>
                <a:spcPts val="1200"/>
              </a:spcBef>
            </a:pPr>
            <a:r>
              <a:rPr lang="en-US" sz="1700" b="1" dirty="0" smtClean="0">
                <a:solidFill>
                  <a:srgbClr val="F2A818"/>
                </a:solidFill>
              </a:rPr>
              <a:t>arr1.concat(arr2)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method is used to join two or more arrays. This method </a:t>
            </a:r>
            <a:r>
              <a:rPr lang="en-US" sz="1800" dirty="0">
                <a:solidFill>
                  <a:srgbClr val="FFC000"/>
                </a:solidFill>
              </a:rPr>
              <a:t>does not change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the existing arrays, but returns a new array, containing the values of the joined arrays.</a:t>
            </a:r>
            <a:endParaRPr lang="en-US" sz="1800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0">
              <a:lnSpc>
                <a:spcPct val="115000"/>
              </a:lnSpc>
              <a:spcBef>
                <a:spcPts val="1200"/>
              </a:spcBef>
            </a:pPr>
            <a:r>
              <a:rPr lang="en-US" sz="1700" b="1" dirty="0" err="1" smtClean="0">
                <a:solidFill>
                  <a:srgbClr val="FFC000"/>
                </a:solidFill>
              </a:rPr>
              <a:t>arr.slice</a:t>
            </a:r>
            <a:r>
              <a:rPr lang="en-US" sz="1700" b="1" dirty="0" smtClean="0">
                <a:solidFill>
                  <a:srgbClr val="FFC000"/>
                </a:solidFill>
              </a:rPr>
              <a:t>(</a:t>
            </a:r>
            <a:r>
              <a:rPr lang="en-US" sz="1700" b="1" dirty="0" err="1" smtClean="0">
                <a:solidFill>
                  <a:srgbClr val="FFC000"/>
                </a:solidFill>
              </a:rPr>
              <a:t>fromIndex</a:t>
            </a:r>
            <a:r>
              <a:rPr lang="en-US" sz="1700" b="1" dirty="0" smtClean="0">
                <a:solidFill>
                  <a:srgbClr val="FFC000"/>
                </a:solidFill>
              </a:rPr>
              <a:t>, [</a:t>
            </a:r>
            <a:r>
              <a:rPr lang="en-US" sz="1700" b="1" dirty="0" err="1" smtClean="0">
                <a:solidFill>
                  <a:srgbClr val="FFC000"/>
                </a:solidFill>
              </a:rPr>
              <a:t>toIndex</a:t>
            </a:r>
            <a:r>
              <a:rPr lang="en-US" sz="1700" b="1" dirty="0" smtClean="0">
                <a:solidFill>
                  <a:srgbClr val="FFC000"/>
                </a:solidFill>
              </a:rPr>
              <a:t>])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returns the selected elements in an array, as a new array object</a:t>
            </a:r>
            <a:r>
              <a:rPr lang="en-US" sz="1800" dirty="0" smtClean="0">
                <a:solidFill>
                  <a:schemeClr val="bg2">
                    <a:lumMod val="75000"/>
                  </a:schemeClr>
                </a:solidFill>
              </a:rPr>
              <a:t>. </a:t>
            </a:r>
            <a:r>
              <a:rPr lang="en-US" sz="1700" b="1" dirty="0">
                <a:solidFill>
                  <a:srgbClr val="FFC000"/>
                </a:solidFill>
              </a:rPr>
              <a:t>Note: </a:t>
            </a:r>
            <a:r>
              <a:rPr lang="en-US" sz="1700" dirty="0" smtClean="0">
                <a:solidFill>
                  <a:schemeClr val="bg2">
                    <a:lumMod val="75000"/>
                  </a:schemeClr>
                </a:solidFill>
              </a:rPr>
              <a:t>this 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method will </a:t>
            </a:r>
            <a:r>
              <a:rPr lang="en-US" sz="1700" dirty="0">
                <a:solidFill>
                  <a:srgbClr val="FFC000"/>
                </a:solidFill>
              </a:rPr>
              <a:t>not 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change the original array.</a:t>
            </a:r>
            <a:endParaRPr sz="1700" i="1" dirty="0">
              <a:solidFill>
                <a:schemeClr val="bg2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32"/>
          <p:cNvSpPr txBox="1"/>
          <p:nvPr/>
        </p:nvSpPr>
        <p:spPr>
          <a:xfrm>
            <a:off x="6096000" y="1285580"/>
            <a:ext cx="5024700" cy="52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</a:pPr>
            <a:r>
              <a:rPr lang="en-US" sz="1700" b="1" dirty="0" err="1" smtClean="0">
                <a:solidFill>
                  <a:srgbClr val="FFC000"/>
                </a:solidFill>
              </a:rPr>
              <a:t>arr.splice</a:t>
            </a:r>
            <a:r>
              <a:rPr lang="en-US" sz="1700" b="1" dirty="0" smtClean="0">
                <a:solidFill>
                  <a:srgbClr val="FFC000"/>
                </a:solidFill>
              </a:rPr>
              <a:t>(index</a:t>
            </a:r>
            <a:r>
              <a:rPr lang="en-US" sz="1700" b="1" dirty="0">
                <a:solidFill>
                  <a:srgbClr val="FFC000"/>
                </a:solidFill>
              </a:rPr>
              <a:t>, count, elements</a:t>
            </a:r>
            <a:r>
              <a:rPr lang="en-US" sz="1700" b="1" dirty="0" smtClean="0">
                <a:solidFill>
                  <a:srgbClr val="FFC000"/>
                </a:solidFill>
              </a:rPr>
              <a:t>)</a:t>
            </a:r>
            <a:r>
              <a:rPr lang="en-US" sz="1700" b="1" dirty="0" smtClean="0">
                <a:solidFill>
                  <a:srgbClr val="F2A818"/>
                </a:solidFill>
              </a:rPr>
              <a:t> 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adds/removes items to/from an array, and returns the removed item(s</a:t>
            </a:r>
            <a:r>
              <a:rPr lang="en-US" sz="1700" dirty="0" smtClean="0">
                <a:solidFill>
                  <a:schemeClr val="bg2">
                    <a:lumMod val="75000"/>
                  </a:schemeClr>
                </a:solidFill>
              </a:rPr>
              <a:t>). </a:t>
            </a:r>
            <a:r>
              <a:rPr lang="en-US" sz="1700" b="1" dirty="0">
                <a:solidFill>
                  <a:srgbClr val="FFC000"/>
                </a:solidFill>
              </a:rPr>
              <a:t>Note:</a:t>
            </a:r>
            <a:r>
              <a:rPr lang="en-US" sz="1700" dirty="0">
                <a:solidFill>
                  <a:srgbClr val="FFC000"/>
                </a:solidFill>
              </a:rPr>
              <a:t> 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this method will change the original array.</a:t>
            </a:r>
            <a:endParaRPr sz="1700" dirty="0" smtClean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sz="1700" b="1" dirty="0" err="1" smtClean="0">
                <a:solidFill>
                  <a:srgbClr val="FFC000"/>
                </a:solidFill>
              </a:rPr>
              <a:t>arr.indexOf</a:t>
            </a:r>
            <a:r>
              <a:rPr lang="en-US" sz="1700" b="1" dirty="0" smtClean="0">
                <a:solidFill>
                  <a:srgbClr val="FFC000"/>
                </a:solidFill>
              </a:rPr>
              <a:t>(element </a:t>
            </a:r>
            <a:r>
              <a:rPr lang="en-US" sz="1700" b="1" dirty="0">
                <a:solidFill>
                  <a:srgbClr val="FFC000"/>
                </a:solidFill>
              </a:rPr>
              <a:t>[, </a:t>
            </a:r>
            <a:r>
              <a:rPr lang="en-US" sz="1700" b="1" dirty="0" err="1">
                <a:solidFill>
                  <a:srgbClr val="FFC000"/>
                </a:solidFill>
              </a:rPr>
              <a:t>rightOf</a:t>
            </a:r>
            <a:r>
              <a:rPr lang="en-US" sz="1700" b="1" dirty="0" smtClean="0">
                <a:solidFill>
                  <a:srgbClr val="FFC000"/>
                </a:solidFill>
              </a:rPr>
              <a:t>])</a:t>
            </a:r>
            <a:r>
              <a:rPr lang="en-US" sz="1700" dirty="0"/>
              <a:t> </a:t>
            </a:r>
            <a:r>
              <a:rPr lang="en-US" sz="1700" dirty="0" smtClean="0">
                <a:solidFill>
                  <a:schemeClr val="bg2">
                    <a:lumMod val="75000"/>
                  </a:schemeClr>
                </a:solidFill>
              </a:rPr>
              <a:t>searches 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the array for the specified item, and returns its position.</a:t>
            </a:r>
          </a:p>
          <a:p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The search </a:t>
            </a:r>
            <a:r>
              <a:rPr lang="en-US" sz="1700" u="sng" dirty="0">
                <a:solidFill>
                  <a:schemeClr val="bg2">
                    <a:lumMod val="75000"/>
                  </a:schemeClr>
                </a:solidFill>
              </a:rPr>
              <a:t>will start 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at the specified position, or </a:t>
            </a:r>
            <a:r>
              <a:rPr lang="en-US" sz="1700" u="sng" dirty="0">
                <a:solidFill>
                  <a:schemeClr val="bg2">
                    <a:lumMod val="75000"/>
                  </a:schemeClr>
                </a:solidFill>
              </a:rPr>
              <a:t>at the beginning 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if no start position is specified, and end the search at the end of the array.</a:t>
            </a:r>
          </a:p>
          <a:p>
            <a:r>
              <a:rPr lang="en-US" sz="1700" u="sng" dirty="0">
                <a:solidFill>
                  <a:schemeClr val="bg2">
                    <a:lumMod val="75000"/>
                  </a:schemeClr>
                </a:solidFill>
              </a:rPr>
              <a:t>Returns -1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 if the item is not found.</a:t>
            </a:r>
          </a:p>
          <a:p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If the item is present more than once, the </a:t>
            </a:r>
            <a:r>
              <a:rPr lang="en-US" sz="1700" dirty="0" err="1">
                <a:solidFill>
                  <a:schemeClr val="bg2">
                    <a:lumMod val="75000"/>
                  </a:schemeClr>
                </a:solidFill>
              </a:rPr>
              <a:t>indexOf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 method returns the position of the </a:t>
            </a:r>
            <a:r>
              <a:rPr lang="en-US" sz="1700" u="sng" dirty="0">
                <a:solidFill>
                  <a:schemeClr val="bg2">
                    <a:lumMod val="75000"/>
                  </a:schemeClr>
                </a:solidFill>
              </a:rPr>
              <a:t>first </a:t>
            </a:r>
            <a:r>
              <a:rPr lang="en-US" sz="1700" u="sng" dirty="0" err="1">
                <a:solidFill>
                  <a:schemeClr val="bg2">
                    <a:lumMod val="75000"/>
                  </a:schemeClr>
                </a:solidFill>
              </a:rPr>
              <a:t>occurence</a:t>
            </a:r>
            <a:r>
              <a:rPr lang="en-US" sz="1700" u="sng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lvl="0">
              <a:lnSpc>
                <a:spcPct val="115000"/>
              </a:lnSpc>
              <a:spcBef>
                <a:spcPts val="1800"/>
              </a:spcBef>
            </a:pPr>
            <a:r>
              <a:rPr lang="en-US" sz="1700" b="1" dirty="0" err="1" smtClean="0">
                <a:solidFill>
                  <a:srgbClr val="FFC000"/>
                </a:solidFill>
              </a:rPr>
              <a:t>arr.lastIndexOf</a:t>
            </a:r>
            <a:r>
              <a:rPr lang="en-US" sz="1700" b="1" dirty="0" smtClean="0">
                <a:solidFill>
                  <a:srgbClr val="FFC000"/>
                </a:solidFill>
              </a:rPr>
              <a:t>(element </a:t>
            </a:r>
            <a:r>
              <a:rPr lang="en-US" sz="1700" b="1" dirty="0">
                <a:solidFill>
                  <a:srgbClr val="FFC000"/>
                </a:solidFill>
              </a:rPr>
              <a:t>[, </a:t>
            </a:r>
            <a:r>
              <a:rPr lang="en-US" sz="1700" b="1" dirty="0" err="1">
                <a:solidFill>
                  <a:srgbClr val="FFC000"/>
                </a:solidFill>
              </a:rPr>
              <a:t>rightOf</a:t>
            </a:r>
            <a:r>
              <a:rPr lang="en-US" sz="1700" b="1" dirty="0" smtClean="0">
                <a:solidFill>
                  <a:srgbClr val="FFC000"/>
                </a:solidFill>
              </a:rPr>
              <a:t>]) 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If you want to search </a:t>
            </a:r>
            <a:r>
              <a:rPr lang="en-US" sz="1700" u="sng" dirty="0">
                <a:solidFill>
                  <a:schemeClr val="bg2">
                    <a:lumMod val="75000"/>
                  </a:schemeClr>
                </a:solidFill>
              </a:rPr>
              <a:t>from end to start</a:t>
            </a:r>
            <a:r>
              <a:rPr lang="en-US" sz="1700" dirty="0" smtClean="0">
                <a:solidFill>
                  <a:schemeClr val="bg2">
                    <a:lumMod val="75000"/>
                  </a:schemeClr>
                </a:solidFill>
              </a:rPr>
              <a:t>, works as </a:t>
            </a:r>
            <a:r>
              <a:rPr lang="en-US" sz="1700" dirty="0" err="1" smtClean="0">
                <a:solidFill>
                  <a:schemeClr val="bg2">
                    <a:lumMod val="75000"/>
                  </a:schemeClr>
                </a:solidFill>
              </a:rPr>
              <a:t>indexOf</a:t>
            </a:r>
            <a:r>
              <a:rPr lang="en-US" sz="1700" dirty="0" smtClean="0">
                <a:solidFill>
                  <a:schemeClr val="bg2">
                    <a:lumMod val="75000"/>
                  </a:schemeClr>
                </a:solidFill>
              </a:rPr>
              <a:t> method.</a:t>
            </a:r>
          </a:p>
          <a:p>
            <a:pPr lvl="0">
              <a:lnSpc>
                <a:spcPct val="115000"/>
              </a:lnSpc>
              <a:spcBef>
                <a:spcPts val="1800"/>
              </a:spcBef>
            </a:pPr>
            <a:r>
              <a:rPr lang="en-US" sz="1700" dirty="0" smtClean="0">
                <a:solidFill>
                  <a:schemeClr val="bg2">
                    <a:lumMod val="75000"/>
                  </a:schemeClr>
                </a:solidFill>
                <a:hlinkClick r:id="rId3"/>
              </a:rPr>
              <a:t>more on array methods</a:t>
            </a:r>
            <a:endParaRPr sz="1700" dirty="0">
              <a:solidFill>
                <a:schemeClr val="bg2">
                  <a:lumMod val="75000"/>
                </a:schemeClr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7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Arrays in JS</a:t>
            </a:r>
          </a:p>
          <a:p>
            <a:pPr indent="-342900">
              <a:lnSpc>
                <a:spcPct val="121212"/>
              </a:lnSpc>
              <a:spcBef>
                <a:spcPts val="0"/>
              </a:spcBef>
              <a:buSzPts val="1800"/>
              <a:buFont typeface="Arial"/>
              <a:buAutoNum type="arabicPeriod"/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Declare a variable 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that will hold an array</a:t>
            </a:r>
            <a:endParaRPr sz="2000" dirty="0" smtClean="0">
              <a:solidFill>
                <a:schemeClr val="tx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Access the array elements</a:t>
            </a:r>
          </a:p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Add/remove elements from array</a:t>
            </a:r>
            <a:endParaRPr lang="en-US" sz="2000" dirty="0">
              <a:solidFill>
                <a:schemeClr val="tx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Push() and </a:t>
            </a:r>
            <a:r>
              <a:rPr lang="en-US" sz="2000" dirty="0" err="1" smtClean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Unshift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() Elements 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from array</a:t>
            </a:r>
          </a:p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Declare 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 variable that will hold an object value</a:t>
            </a:r>
          </a:p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Loops through array elements – for, for … in</a:t>
            </a:r>
          </a:p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Array methods</a:t>
            </a:r>
          </a:p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lang="en-US" sz="2000" dirty="0" smtClean="0">
              <a:solidFill>
                <a:schemeClr val="tx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2" name="Google Shape;152;p1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www.fb.com/VratsaSoftware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34" name="Google Shape;334;p3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335" name="Google Shape;335;p35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5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5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/>
          <p:nvPr/>
        </p:nvSpPr>
        <p:spPr>
          <a:xfrm>
            <a:off x="4391400" y="2293620"/>
            <a:ext cx="3409200" cy="89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Arrays in JS</a:t>
            </a:r>
            <a:endParaRPr sz="3600" b="1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in JS</a:t>
            </a:r>
            <a:endParaRPr lang="en-US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584803" y="1845714"/>
            <a:ext cx="10961400" cy="3229205"/>
          </a:xfrm>
        </p:spPr>
        <p:txBody>
          <a:bodyPr/>
          <a:lstStyle/>
          <a:p>
            <a:pPr marL="1008000" lvl="2" indent="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ts val="1050"/>
              <a:buNone/>
            </a:pPr>
            <a:r>
              <a:rPr lang="en-US" sz="1800" b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var</a:t>
            </a:r>
            <a:r>
              <a:rPr lang="en-US" sz="18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numbers = [1, 2, 3, 4, 5</a:t>
            </a:r>
            <a:r>
              <a:rPr lang="en-US" sz="18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];</a:t>
            </a:r>
          </a:p>
          <a:p>
            <a:pPr marL="1008000" lvl="2" indent="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ts val="1050"/>
              <a:buNone/>
            </a:pP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	</a:t>
            </a:r>
            <a:r>
              <a:rPr lang="en-US" sz="18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//array with elements numbers</a:t>
            </a:r>
            <a:endParaRPr lang="en-US" sz="1800" b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ea typeface="Arial"/>
              <a:cs typeface="Arial"/>
              <a:sym typeface="Arial"/>
            </a:endParaRPr>
          </a:p>
          <a:p>
            <a:pPr marL="1008000" lvl="2" indent="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ts val="1050"/>
              <a:buNone/>
            </a:pPr>
            <a:r>
              <a:rPr lang="en-US" sz="1800" b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var</a:t>
            </a:r>
            <a:r>
              <a:rPr lang="en-US" sz="18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names = [‘</a:t>
            </a:r>
            <a:r>
              <a:rPr lang="en-US" sz="1800" b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Pesho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', ‘</a:t>
            </a:r>
            <a:r>
              <a:rPr lang="en-US" sz="1800" b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Gosho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', ‘Ivan</a:t>
            </a:r>
            <a:r>
              <a:rPr lang="en-US" sz="18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‘]</a:t>
            </a:r>
          </a:p>
          <a:p>
            <a:pPr marL="1008000" lvl="2" indent="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ts val="1050"/>
              <a:buNone/>
            </a:pP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	</a:t>
            </a:r>
            <a:r>
              <a:rPr lang="en-US" sz="18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//array with elements strings</a:t>
            </a:r>
            <a:endParaRPr lang="en-US" sz="1800" b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ea typeface="Arial"/>
              <a:cs typeface="Arial"/>
              <a:sym typeface="Arial"/>
            </a:endParaRPr>
          </a:p>
          <a:p>
            <a:pPr marL="1008000" lvl="2" indent="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ts val="1050"/>
              <a:buNone/>
            </a:pPr>
            <a:r>
              <a:rPr lang="en-US" sz="1800" b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var</a:t>
            </a:r>
            <a:r>
              <a:rPr lang="en-US" sz="18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mixedArr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 = [1, new Date(), 'hello</a:t>
            </a:r>
            <a:r>
              <a:rPr lang="en-US" sz="18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'];</a:t>
            </a:r>
          </a:p>
          <a:p>
            <a:pPr marL="1008000" lvl="2" indent="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ts val="1050"/>
              <a:buNone/>
            </a:pPr>
            <a:r>
              <a:rPr lang="en-US" sz="18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//array with mixes types elements</a:t>
            </a:r>
            <a:endParaRPr lang="en-US" sz="1800" b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ea typeface="Arial"/>
              <a:cs typeface="Arial"/>
              <a:sym typeface="Arial"/>
            </a:endParaRPr>
          </a:p>
          <a:p>
            <a:endParaRPr lang="en-US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Google Shape;210;p21"/>
          <p:cNvSpPr txBox="1"/>
          <p:nvPr/>
        </p:nvSpPr>
        <p:spPr>
          <a:xfrm>
            <a:off x="644174" y="1328000"/>
            <a:ext cx="9810465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Arrays in JS are JS Array </a:t>
            </a:r>
            <a:r>
              <a:rPr lang="en-US" sz="1800" i="1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ojects</a:t>
            </a:r>
            <a:r>
              <a:rPr lang="en-US" sz="1800" i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i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</a:t>
            </a: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6709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in JS</a:t>
            </a:r>
            <a:endParaRPr lang="en-US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584803" y="1845714"/>
            <a:ext cx="10961400" cy="3229205"/>
          </a:xfrm>
        </p:spPr>
        <p:txBody>
          <a:bodyPr/>
          <a:lstStyle/>
          <a:p>
            <a:pPr marL="108000" lvl="0" indent="0">
              <a:spcBef>
                <a:spcPts val="1134"/>
              </a:spcBef>
              <a:buClr>
                <a:srgbClr val="000000"/>
              </a:buClr>
              <a:buSzPts val="630"/>
            </a:pP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var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 matrix = [ ['0,0', '0,1', '0,2'], </a:t>
            </a:r>
          </a:p>
          <a:p>
            <a:pPr marL="108000" lvl="0" indent="0">
              <a:spcBef>
                <a:spcPts val="1417"/>
              </a:spcBef>
              <a:buClr>
                <a:srgbClr val="000000"/>
              </a:buClr>
              <a:buSzPts val="630"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		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 [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'1,0', '1,1', '1,2'],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108000" lvl="0" indent="0">
              <a:spcBef>
                <a:spcPts val="1417"/>
              </a:spcBef>
              <a:buClr>
                <a:srgbClr val="000000"/>
              </a:buClr>
              <a:buSzPts val="630"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		 ['2,0', '2,1', '2,2']];</a:t>
            </a:r>
          </a:p>
          <a:p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//multidimensional array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761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/>
          <p:nvPr/>
        </p:nvSpPr>
        <p:spPr>
          <a:xfrm>
            <a:off x="4376160" y="1752480"/>
            <a:ext cx="3409200" cy="15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Declare a variable that will hold an array</a:t>
            </a:r>
            <a:endParaRPr sz="3600" b="1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8893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Declare an array</a:t>
            </a:r>
            <a:endParaRPr lang="en-US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584803" y="1845715"/>
            <a:ext cx="10961400" cy="1209906"/>
          </a:xfrm>
        </p:spPr>
        <p:txBody>
          <a:bodyPr/>
          <a:lstStyle/>
          <a:p>
            <a:pPr marL="540000" lvl="1" indent="0">
              <a:lnSpc>
                <a:spcPct val="100000"/>
              </a:lnSpc>
              <a:spcBef>
                <a:spcPts val="1417"/>
              </a:spcBef>
              <a:buClr>
                <a:srgbClr val="595959"/>
              </a:buClr>
              <a:buSzPts val="630"/>
              <a:buNone/>
            </a:pP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var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arr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 = [1, 2, 3, 4, 5]; 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540000" lvl="1" indent="0">
              <a:lnSpc>
                <a:spcPct val="100000"/>
              </a:lnSpc>
              <a:spcBef>
                <a:spcPts val="1134"/>
              </a:spcBef>
              <a:buClr>
                <a:srgbClr val="595959"/>
              </a:buClr>
              <a:buSzPts val="630"/>
              <a:buNone/>
            </a:pP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var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myArr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 = 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[];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Текстов контейнер 2"/>
          <p:cNvSpPr txBox="1">
            <a:spLocks/>
          </p:cNvSpPr>
          <p:nvPr/>
        </p:nvSpPr>
        <p:spPr>
          <a:xfrm>
            <a:off x="600043" y="3773574"/>
            <a:ext cx="10961400" cy="2070966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Font typeface="Noto Sans Symbols"/>
              <a:buNone/>
              <a:defRPr sz="2398" b="1" i="0" u="none" strike="noStrike" cap="none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marR="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31999" indent="0">
              <a:spcBef>
                <a:spcPts val="1134"/>
              </a:spcBef>
            </a:pPr>
            <a:r>
              <a:rPr lang="en-US" sz="1800" dirty="0" err="1" smtClean="0">
                <a:solidFill>
                  <a:srgbClr val="FFC000"/>
                </a:solidFill>
              </a:rPr>
              <a:t>var</a:t>
            </a:r>
            <a:r>
              <a:rPr lang="en-US" sz="1800" dirty="0" smtClean="0">
                <a:solidFill>
                  <a:srgbClr val="FFC000"/>
                </a:solidFill>
              </a:rPr>
              <a:t> </a:t>
            </a:r>
            <a:r>
              <a:rPr lang="en-US" sz="1800" dirty="0" err="1" smtClean="0">
                <a:solidFill>
                  <a:srgbClr val="FFC000"/>
                </a:solidFill>
              </a:rPr>
              <a:t>arr</a:t>
            </a:r>
            <a:r>
              <a:rPr lang="en-US" sz="1800" dirty="0" smtClean="0">
                <a:solidFill>
                  <a:srgbClr val="FFC000"/>
                </a:solidFill>
              </a:rPr>
              <a:t> = new Array(1, 2, 3, 4, 5); </a:t>
            </a:r>
          </a:p>
          <a:p>
            <a:pPr marL="431999" indent="0">
              <a:spcBef>
                <a:spcPts val="1134"/>
              </a:spcBef>
            </a:pPr>
            <a:r>
              <a:rPr lang="en-US" sz="1800" dirty="0">
                <a:solidFill>
                  <a:srgbClr val="FFC000"/>
                </a:solidFill>
              </a:rPr>
              <a:t>	</a:t>
            </a:r>
            <a:r>
              <a:rPr lang="en-US" sz="1800" dirty="0" smtClean="0">
                <a:solidFill>
                  <a:schemeClr val="bg2">
                    <a:lumMod val="75000"/>
                  </a:schemeClr>
                </a:solidFill>
              </a:rPr>
              <a:t>//more than one numbers – the numbers are array elements</a:t>
            </a:r>
            <a:endParaRPr lang="bg-BG" sz="1800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431999" indent="0">
              <a:spcBef>
                <a:spcPts val="1417"/>
              </a:spcBef>
            </a:pPr>
            <a:r>
              <a:rPr lang="en-US" sz="1800" dirty="0" err="1" smtClean="0">
                <a:solidFill>
                  <a:srgbClr val="FFC000"/>
                </a:solidFill>
              </a:rPr>
              <a:t>var</a:t>
            </a:r>
            <a:r>
              <a:rPr lang="en-US" sz="1800" dirty="0" smtClean="0">
                <a:solidFill>
                  <a:srgbClr val="FFC000"/>
                </a:solidFill>
              </a:rPr>
              <a:t> </a:t>
            </a:r>
            <a:r>
              <a:rPr lang="en-US" sz="1800" dirty="0" err="1" smtClean="0">
                <a:solidFill>
                  <a:srgbClr val="FFC000"/>
                </a:solidFill>
              </a:rPr>
              <a:t>arr</a:t>
            </a:r>
            <a:r>
              <a:rPr lang="en-US" sz="1800" dirty="0" smtClean="0">
                <a:solidFill>
                  <a:srgbClr val="FFC000"/>
                </a:solidFill>
              </a:rPr>
              <a:t> = new Array(10); </a:t>
            </a:r>
          </a:p>
          <a:p>
            <a:pPr marL="431999" indent="0">
              <a:spcBef>
                <a:spcPts val="1417"/>
              </a:spcBef>
            </a:pPr>
            <a:r>
              <a:rPr lang="en-US" sz="1800" dirty="0" smtClean="0">
                <a:solidFill>
                  <a:srgbClr val="FFC000"/>
                </a:solidFill>
              </a:rPr>
              <a:t>   </a:t>
            </a:r>
            <a:r>
              <a:rPr lang="en-US" sz="1800" dirty="0" smtClean="0">
                <a:solidFill>
                  <a:schemeClr val="bg2">
                    <a:lumMod val="75000"/>
                  </a:schemeClr>
                </a:solidFill>
              </a:rPr>
              <a:t>//one number – number of array elements with value - undefined</a:t>
            </a:r>
            <a:endParaRPr 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Google Shape;210;p21"/>
          <p:cNvSpPr txBox="1"/>
          <p:nvPr/>
        </p:nvSpPr>
        <p:spPr>
          <a:xfrm>
            <a:off x="644175" y="1328000"/>
            <a:ext cx="25074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Recommended way</a:t>
            </a: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10;p21"/>
          <p:cNvSpPr txBox="1"/>
          <p:nvPr/>
        </p:nvSpPr>
        <p:spPr>
          <a:xfrm>
            <a:off x="796574" y="3217760"/>
            <a:ext cx="7585425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Recommended way – create a new instance of JS Object Array</a:t>
            </a: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461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/>
          <p:nvPr/>
        </p:nvSpPr>
        <p:spPr>
          <a:xfrm>
            <a:off x="4529550" y="1684775"/>
            <a:ext cx="3132900" cy="14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Access the array elements</a:t>
            </a:r>
            <a:endParaRPr sz="3600" b="1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the array elements</a:t>
            </a:r>
            <a:endParaRPr lang="en-US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584803" y="1845714"/>
            <a:ext cx="10961400" cy="2032866"/>
          </a:xfrm>
        </p:spPr>
        <p:txBody>
          <a:bodyPr/>
          <a:lstStyle/>
          <a:p>
            <a:pPr marL="540000" lvl="1" indent="0">
              <a:lnSpc>
                <a:spcPct val="100000"/>
              </a:lnSpc>
              <a:spcBef>
                <a:spcPts val="1417"/>
              </a:spcBef>
              <a:buClr>
                <a:srgbClr val="595959"/>
              </a:buClr>
              <a:buSzPts val="630"/>
              <a:buNone/>
            </a:pP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var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arr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 = [1, 2, 3, 4, 5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], </a:t>
            </a: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len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 = </a:t>
            </a: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arr.length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; 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540000" lvl="1" indent="0">
              <a:lnSpc>
                <a:spcPct val="100000"/>
              </a:lnSpc>
              <a:spcBef>
                <a:spcPts val="1134"/>
              </a:spcBef>
              <a:buClr>
                <a:srgbClr val="595959"/>
              </a:buClr>
              <a:buSzPts val="630"/>
              <a:buNone/>
            </a:pP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c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onsole.log(</a:t>
            </a: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arr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[2])//3</a:t>
            </a:r>
          </a:p>
          <a:p>
            <a:pPr marL="540000" lvl="1" indent="0">
              <a:lnSpc>
                <a:spcPct val="100000"/>
              </a:lnSpc>
              <a:spcBef>
                <a:spcPts val="1134"/>
              </a:spcBef>
              <a:buClr>
                <a:srgbClr val="595959"/>
              </a:buClr>
              <a:buSzPts val="630"/>
              <a:buNone/>
            </a:pP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console.log(</a:t>
            </a: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arr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[len-1])//5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540000" lvl="1" indent="0">
              <a:lnSpc>
                <a:spcPct val="100000"/>
              </a:lnSpc>
              <a:spcBef>
                <a:spcPts val="1134"/>
              </a:spcBef>
              <a:buClr>
                <a:srgbClr val="595959"/>
              </a:buClr>
              <a:buSzPts val="630"/>
              <a:buNone/>
            </a:pPr>
            <a:endParaRPr lang="en-US" sz="1600" b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Google Shape;210;p21"/>
          <p:cNvSpPr txBox="1"/>
          <p:nvPr/>
        </p:nvSpPr>
        <p:spPr>
          <a:xfrm>
            <a:off x="591330" y="4106600"/>
            <a:ext cx="788211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JS Array Objects have </a:t>
            </a:r>
            <a:r>
              <a:rPr lang="en-US" sz="1800" b="1" i="1" dirty="0" smtClean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length</a:t>
            </a:r>
            <a:r>
              <a:rPr lang="en-US" sz="1800" i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property – number of elements in array</a:t>
            </a: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4815014"/>
      </p:ext>
    </p:extLst>
  </p:cSld>
  <p:clrMapOvr>
    <a:masterClrMapping/>
  </p:clrMapOvr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942</Words>
  <Application>Microsoft Office PowerPoint</Application>
  <PresentationFormat>Widescreen</PresentationFormat>
  <Paragraphs>151</Paragraphs>
  <Slides>22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Consolas</vt:lpstr>
      <vt:lpstr>Calibri</vt:lpstr>
      <vt:lpstr>Arial</vt:lpstr>
      <vt:lpstr>Wingdings</vt:lpstr>
      <vt:lpstr>Roboto</vt:lpstr>
      <vt:lpstr>Noto Sans Symbols</vt:lpstr>
      <vt:lpstr>1_SoftUni3_1</vt:lpstr>
      <vt:lpstr>JavaScript  Arrays Objects Loops</vt:lpstr>
      <vt:lpstr>Table of Contents</vt:lpstr>
      <vt:lpstr>PowerPoint Presentation</vt:lpstr>
      <vt:lpstr>Arrays in JS</vt:lpstr>
      <vt:lpstr>Arrays in JS</vt:lpstr>
      <vt:lpstr>PowerPoint Presentation</vt:lpstr>
      <vt:lpstr>Declare an array</vt:lpstr>
      <vt:lpstr>PowerPoint Presentation</vt:lpstr>
      <vt:lpstr>Access the array elements</vt:lpstr>
      <vt:lpstr>PowerPoint Presentation</vt:lpstr>
      <vt:lpstr>Add/remove elements from array</vt:lpstr>
      <vt:lpstr>PowerPoint Presentation</vt:lpstr>
      <vt:lpstr>Push() and unshift() elements from array</vt:lpstr>
      <vt:lpstr>PowerPoint Presentation</vt:lpstr>
      <vt:lpstr>Declare a variable that holds an object value</vt:lpstr>
      <vt:lpstr>PowerPoint Presentation</vt:lpstr>
      <vt:lpstr>Loop through array elements – for, for … in</vt:lpstr>
      <vt:lpstr>PowerPoint Presentation</vt:lpstr>
      <vt:lpstr>Array methods</vt:lpstr>
      <vt:lpstr>PowerPoint Presentation</vt:lpstr>
      <vt:lpstr>PowerPoint Presentation</vt:lpstr>
      <vt:lpstr>Trainings @ Vratsa Software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 Conditional Statements</dc:title>
  <dc:creator>Milena</dc:creator>
  <cp:lastModifiedBy>admin</cp:lastModifiedBy>
  <cp:revision>21</cp:revision>
  <dcterms:modified xsi:type="dcterms:W3CDTF">2021-05-16T16:27:11Z</dcterms:modified>
</cp:coreProperties>
</file>